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65" r:id="rId4"/>
    <p:sldId id="266" r:id="rId5"/>
    <p:sldId id="267" r:id="rId6"/>
    <p:sldId id="259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62" r:id="rId15"/>
    <p:sldId id="264" r:id="rId16"/>
  </p:sldIdLst>
  <p:sldSz cx="9144000" cy="5143500" type="screen16x9"/>
  <p:notesSz cx="6858000" cy="9144000"/>
  <p:embeddedFontLst>
    <p:embeddedFont>
      <p:font typeface="Average" panose="020B0604020202020204" charset="0"/>
      <p:regular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Oswald" panose="00000500000000000000" pitchFamily="2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63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0ac33176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0ac33176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718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0ac33176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0ac33176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905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0ac33176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0ac33176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096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0ac33176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0ac33176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968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0ac33176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0ac33176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0ac33176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c0ac33176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0a45dea1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0a45dea1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0a45dea1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0a45dea1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185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0a45dea1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0a45dea1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479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0a45dea1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0a45dea1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381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0ac33176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0ac33176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0ac33176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0ac33176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734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0ac33176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0ac33176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91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0ac33176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0ac33176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00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tanislav-a/hna_patents/blob/master/notebooks/construct_network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tanislav-a/hna_patents/blob/master/notebooks/construct_network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tanislav-a/hna_patents/blob/master/notebooks/construct_network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nislav-a/hna_patents/blob/master/notebooks/construct_network.ipyn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nislav-a/hna_patents/blob/master/notebooks/cleaning.ipynb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tanislav-a/hna_patents/blob/master/notebooks/construct_network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tanislav-a/hna_patents/blob/master/notebooks/construct_network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tanislav-a/hna_patents/blob/master/notebooks/construct_network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/>
              <a:t>Patent war dynamics</a:t>
            </a:r>
            <a:br>
              <a:rPr lang="fi" dirty="0"/>
            </a:br>
            <a:r>
              <a:rPr lang="fi" dirty="0"/>
              <a:t>Week 2. </a:t>
            </a:r>
            <a:br>
              <a:rPr lang="fi" dirty="0"/>
            </a:br>
            <a:r>
              <a:rPr lang="fi" dirty="0"/>
              <a:t>Data filterting and network construction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/>
              <a:t>Valo Hallman, Jenny-Rosa Mattila, Stanislav Andreev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/>
              <a:t>Visualization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4521B-36C9-0FF0-EC4D-4501C20AD179}"/>
              </a:ext>
            </a:extLst>
          </p:cNvPr>
          <p:cNvSpPr txBox="1"/>
          <p:nvPr/>
        </p:nvSpPr>
        <p:spPr>
          <a:xfrm>
            <a:off x="97971" y="1639387"/>
            <a:ext cx="2723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Counterclaims between technology giants (Apple, Samsung, Motorola, LG, Sony)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Pharma and technology clusters are recognizable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5C96B-C26D-9BC0-0A52-9719A5032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49" y="0"/>
            <a:ext cx="6340151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A548A0-CB38-F2EC-3477-9BBF58CCD155}"/>
              </a:ext>
            </a:extLst>
          </p:cNvPr>
          <p:cNvSpPr txBox="1"/>
          <p:nvPr/>
        </p:nvSpPr>
        <p:spPr>
          <a:xfrm>
            <a:off x="97971" y="4698475"/>
            <a:ext cx="7478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4"/>
              </a:rPr>
              <a:t>Jupyter</a:t>
            </a:r>
            <a:r>
              <a:rPr lang="en-US" dirty="0">
                <a:hlinkClick r:id="rId4"/>
              </a:rPr>
              <a:t> notebook with the code and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43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/>
              <a:t>Visualization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4521B-36C9-0FF0-EC4D-4501C20AD179}"/>
              </a:ext>
            </a:extLst>
          </p:cNvPr>
          <p:cNvSpPr txBox="1"/>
          <p:nvPr/>
        </p:nvSpPr>
        <p:spPr>
          <a:xfrm>
            <a:off x="97971" y="1639387"/>
            <a:ext cx="27236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counterclaims between technology giants (Apple vs Motorola)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Migration of companies from center (attackers) to borders and vice versa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Dramatic increase of cases volume (min degree 27)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5CC0C-81F0-32E0-EEC6-2389C5332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577" y="0"/>
            <a:ext cx="6340151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A548A0-CB38-F2EC-3477-9BBF58CCD155}"/>
              </a:ext>
            </a:extLst>
          </p:cNvPr>
          <p:cNvSpPr txBox="1"/>
          <p:nvPr/>
        </p:nvSpPr>
        <p:spPr>
          <a:xfrm>
            <a:off x="97971" y="4698475"/>
            <a:ext cx="7478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4"/>
              </a:rPr>
              <a:t>Jupyter</a:t>
            </a:r>
            <a:r>
              <a:rPr lang="en-US" dirty="0">
                <a:hlinkClick r:id="rId4"/>
              </a:rPr>
              <a:t> notebook with the code and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12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/>
              <a:t>Visualization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4521B-36C9-0FF0-EC4D-4501C20AD179}"/>
              </a:ext>
            </a:extLst>
          </p:cNvPr>
          <p:cNvSpPr txBox="1"/>
          <p:nvPr/>
        </p:nvSpPr>
        <p:spPr>
          <a:xfrm>
            <a:off x="97971" y="1639387"/>
            <a:ext cx="2723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counterclaims between technology giants 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CEE6FA-0CE4-E195-2A0F-81374F99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49" y="0"/>
            <a:ext cx="6340151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A548A0-CB38-F2EC-3477-9BBF58CCD155}"/>
              </a:ext>
            </a:extLst>
          </p:cNvPr>
          <p:cNvSpPr txBox="1"/>
          <p:nvPr/>
        </p:nvSpPr>
        <p:spPr>
          <a:xfrm>
            <a:off x="97971" y="4698475"/>
            <a:ext cx="7478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4"/>
              </a:rPr>
              <a:t>Jupyter</a:t>
            </a:r>
            <a:r>
              <a:rPr lang="en-US" dirty="0">
                <a:hlinkClick r:id="rId4"/>
              </a:rPr>
              <a:t> notebook with the code and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99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/>
              <a:t>Visualization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4521B-36C9-0FF0-EC4D-4501C20AD179}"/>
              </a:ext>
            </a:extLst>
          </p:cNvPr>
          <p:cNvSpPr txBox="1"/>
          <p:nvPr/>
        </p:nvSpPr>
        <p:spPr>
          <a:xfrm>
            <a:off x="97971" y="1639387"/>
            <a:ext cx="27236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Pfizer still in the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 indicate, that in pharma and technology clusters successful market position can lead to different places in such graph representation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548A0-CB38-F2EC-3477-9BBF58CCD155}"/>
              </a:ext>
            </a:extLst>
          </p:cNvPr>
          <p:cNvSpPr txBox="1"/>
          <p:nvPr/>
        </p:nvSpPr>
        <p:spPr>
          <a:xfrm>
            <a:off x="97971" y="4698475"/>
            <a:ext cx="7478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Jupyter</a:t>
            </a:r>
            <a:r>
              <a:rPr lang="en-US" dirty="0">
                <a:hlinkClick r:id="rId3"/>
              </a:rPr>
              <a:t> notebook with the code and plots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3C026-591E-9FAA-C053-3775150BB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878" y="0"/>
            <a:ext cx="63401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03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/>
              <a:t>What next</a:t>
            </a:r>
            <a:endParaRPr dirty="0"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/>
              <a:t>-</a:t>
            </a:r>
            <a:r>
              <a:rPr lang="en-US" dirty="0"/>
              <a:t>Investigate lawsuits categories (presented in data)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-Try dynamic visualization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115B1-4CCB-9282-680B-75F1BF4F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92" y="1920047"/>
            <a:ext cx="5910942" cy="28481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A9AA33-B09F-0072-D13C-A89B5BAD2971}"/>
              </a:ext>
            </a:extLst>
          </p:cNvPr>
          <p:cNvSpPr txBox="1"/>
          <p:nvPr/>
        </p:nvSpPr>
        <p:spPr>
          <a:xfrm>
            <a:off x="3997234" y="476824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https://npe.law.stanford.edu/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/>
              <a:t>Thanks!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/>
              <a:t>What does the data look like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3370075"/>
            <a:ext cx="8520600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i"/>
              <a:t>       Who			Sues	 who	   on what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63" y="1427487"/>
            <a:ext cx="8568074" cy="6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838" y="2470150"/>
            <a:ext cx="600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6900" y="2470150"/>
            <a:ext cx="11620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2563" y="2479675"/>
            <a:ext cx="11144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B4E63B-86B8-B07C-4802-DB90906E4BC1}"/>
              </a:ext>
            </a:extLst>
          </p:cNvPr>
          <p:cNvSpPr txBox="1"/>
          <p:nvPr/>
        </p:nvSpPr>
        <p:spPr>
          <a:xfrm>
            <a:off x="222069" y="104212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~100 000 cases between 2000-2021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/>
              <a:t>Problems with the data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F824A-3759-3D57-3C0D-1FFD1C8BC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29" y="1046286"/>
            <a:ext cx="8520600" cy="3416400"/>
          </a:xfrm>
        </p:spPr>
        <p:txBody>
          <a:bodyPr/>
          <a:lstStyle/>
          <a:p>
            <a:r>
              <a:rPr lang="en-US" dirty="0"/>
              <a:t>Different names of the same company</a:t>
            </a:r>
          </a:p>
          <a:p>
            <a:r>
              <a:rPr lang="en-US" dirty="0"/>
              <a:t>Human errors (typos, different format, abbreviations)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0B320-7C4E-E9C4-26C5-409FAD985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08" y="2687366"/>
            <a:ext cx="2952604" cy="2227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E095F5-085D-D3D4-EE18-9DE0E60D4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052" y="137914"/>
            <a:ext cx="2893027" cy="3484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C9628-3015-375C-F77A-C89F8D4D4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9" y="2179104"/>
            <a:ext cx="4258269" cy="23815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7A8987F-2467-3AA6-95B9-A5813866C2D3}"/>
              </a:ext>
            </a:extLst>
          </p:cNvPr>
          <p:cNvSpPr/>
          <p:nvPr/>
        </p:nvSpPr>
        <p:spPr>
          <a:xfrm>
            <a:off x="1701706" y="2552012"/>
            <a:ext cx="4496437" cy="4049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5C10BC-D7D9-A934-DA03-CD32BA702D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9212" y="3501851"/>
            <a:ext cx="3629360" cy="162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58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/>
              <a:t>Merge possible duplicates (asserters and alleged infringers)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F824A-3759-3D57-3C0D-1FFD1C8BC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29" y="1046286"/>
            <a:ext cx="8520600" cy="3416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Filtering algorithm</a:t>
            </a:r>
          </a:p>
          <a:p>
            <a:endParaRPr lang="en-US" dirty="0"/>
          </a:p>
          <a:p>
            <a:r>
              <a:rPr lang="en-US" dirty="0"/>
              <a:t>1. Find the most frequent terms</a:t>
            </a:r>
          </a:p>
          <a:p>
            <a:r>
              <a:rPr lang="en-US" dirty="0"/>
              <a:t>2. Filter out technical parts (like </a:t>
            </a:r>
          </a:p>
          <a:p>
            <a:r>
              <a:rPr lang="en-US" dirty="0"/>
              <a:t>3. Make pairwise distance between terms with the help of special packages (</a:t>
            </a:r>
            <a:r>
              <a:rPr lang="en-US" b="0" dirty="0" err="1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fuzzywuzzy</a:t>
            </a:r>
            <a:r>
              <a:rPr lang="en-US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in python)</a:t>
            </a:r>
            <a:endParaRPr lang="en-US" dirty="0"/>
          </a:p>
          <a:p>
            <a:r>
              <a:rPr lang="en-US" dirty="0"/>
              <a:t>4. Merge connected (distance &lt; threshold) terms and assign the same alias for all of them.</a:t>
            </a:r>
          </a:p>
          <a:p>
            <a:r>
              <a:rPr lang="en-US" dirty="0"/>
              <a:t>5. Iterate over all terms and find matches with aliases from 4.</a:t>
            </a:r>
          </a:p>
          <a:p>
            <a:r>
              <a:rPr lang="en-US" dirty="0"/>
              <a:t>6. Filter out all </a:t>
            </a:r>
            <a:r>
              <a:rPr lang="fi" dirty="0"/>
              <a:t>asserters and alleged infringers with number of cases less than threshold (e.g. 3)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 err="1">
                <a:hlinkClick r:id="rId3"/>
              </a:rPr>
              <a:t>jupyter</a:t>
            </a:r>
            <a:r>
              <a:rPr lang="en-US" dirty="0">
                <a:hlinkClick r:id="rId3"/>
              </a:rPr>
              <a:t> notebook with the code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72EBE-37AA-5F49-AA83-1DF759FE9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416" y="1718719"/>
            <a:ext cx="5584371" cy="670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4950BD-5369-01B1-9534-758820895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2" y="4262615"/>
            <a:ext cx="4267796" cy="22863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F56A93B-80F4-66D8-4349-E1B809A63846}"/>
              </a:ext>
            </a:extLst>
          </p:cNvPr>
          <p:cNvSpPr/>
          <p:nvPr/>
        </p:nvSpPr>
        <p:spPr>
          <a:xfrm>
            <a:off x="4427731" y="413461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079FF5-73A8-8717-4F98-D1FAAE4C1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139" y="4005404"/>
            <a:ext cx="3305636" cy="2572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112E7A-5654-88C0-544F-137E75A00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9247" y="4555580"/>
            <a:ext cx="3762900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25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/>
              <a:t>Construct network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F824A-3759-3D57-3C0D-1FFD1C8BC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29" y="1046286"/>
            <a:ext cx="8520600" cy="3416400"/>
          </a:xfrm>
        </p:spPr>
        <p:txBody>
          <a:bodyPr>
            <a:normAutofit/>
          </a:bodyPr>
          <a:lstStyle/>
          <a:p>
            <a:r>
              <a:rPr lang="en-US" dirty="0"/>
              <a:t>Node – company/individual (alias from map produced in the previous step)</a:t>
            </a:r>
          </a:p>
          <a:p>
            <a:r>
              <a:rPr lang="en-US" dirty="0"/>
              <a:t>Directed edge reflects asserted case. Weight – number of cases.</a:t>
            </a:r>
          </a:p>
          <a:p>
            <a:r>
              <a:rPr lang="en-US" dirty="0"/>
              <a:t>We use only active asserters/</a:t>
            </a:r>
            <a:r>
              <a:rPr lang="fi" dirty="0"/>
              <a:t>infringers (filtering by threshold)</a:t>
            </a:r>
          </a:p>
          <a:p>
            <a:pPr marL="114300" indent="0">
              <a:buNone/>
            </a:pPr>
            <a:endParaRPr lang="fi" dirty="0"/>
          </a:p>
          <a:p>
            <a:pPr marL="114300" indent="0">
              <a:buNone/>
            </a:pPr>
            <a:r>
              <a:rPr lang="fi" dirty="0"/>
              <a:t>To track dynamics over years we splited data into chunks related to</a:t>
            </a:r>
          </a:p>
          <a:p>
            <a:pPr marL="114300" indent="0">
              <a:buNone/>
            </a:pPr>
            <a:r>
              <a:rPr lang="fi" dirty="0"/>
              <a:t>3 year periods.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635BE-5A85-D7F1-9534-0F876968A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060" y="1515291"/>
            <a:ext cx="1780422" cy="322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5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/>
              <a:t>Visualization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6D0D8C4-A1FA-DC90-C2D3-2F6E310DC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29" y="1046286"/>
            <a:ext cx="8520600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To simplify the plot we showed only nodes with degree more than some threshold (it was increased for later years)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Reciprocated edges are especially interesting for us (if companies made cases against each other), so we highlighted them in red color.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To reflect 2 possible sides of patent war we used </a:t>
            </a:r>
            <a:r>
              <a:rPr lang="en-US" b="1" dirty="0" err="1"/>
              <a:t>spring_layout</a:t>
            </a:r>
            <a:r>
              <a:rPr lang="en-US" b="1" dirty="0"/>
              <a:t> </a:t>
            </a:r>
            <a:r>
              <a:rPr lang="en-US" dirty="0"/>
              <a:t>from </a:t>
            </a:r>
            <a:r>
              <a:rPr lang="en-US" dirty="0" err="1"/>
              <a:t>networkx</a:t>
            </a:r>
            <a:r>
              <a:rPr lang="en-US" dirty="0"/>
              <a:t>, which utilizes </a:t>
            </a:r>
            <a:r>
              <a:rPr lang="en-US" dirty="0" err="1"/>
              <a:t>Fruchterman-Reingold</a:t>
            </a:r>
            <a:r>
              <a:rPr lang="en-US" dirty="0"/>
              <a:t> force-directed algorithm. Nodes imitated repelling objects (called an anti-gravity force)*. In our model central nodes are usually produce the cases against border nodes.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CB96B0-F6B9-0E16-1D8D-128762F63A96}"/>
              </a:ext>
            </a:extLst>
          </p:cNvPr>
          <p:cNvSpPr txBox="1"/>
          <p:nvPr/>
        </p:nvSpPr>
        <p:spPr>
          <a:xfrm>
            <a:off x="93249" y="4698475"/>
            <a:ext cx="87390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https://networkx.org/documentation/stable/reference/generated/networkx.drawing.layout.spring_layout.html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/>
              <a:t>Visualization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676FF-DDB1-9AAE-3A21-3791C3889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0" y="0"/>
            <a:ext cx="6309360" cy="5118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A548A0-CB38-F2EC-3477-9BBF58CCD155}"/>
              </a:ext>
            </a:extLst>
          </p:cNvPr>
          <p:cNvSpPr txBox="1"/>
          <p:nvPr/>
        </p:nvSpPr>
        <p:spPr>
          <a:xfrm>
            <a:off x="496388" y="4620680"/>
            <a:ext cx="7478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4"/>
              </a:rPr>
              <a:t>Jupyter</a:t>
            </a:r>
            <a:r>
              <a:rPr lang="en-US" dirty="0">
                <a:hlinkClick r:id="rId4"/>
              </a:rPr>
              <a:t> notebook with the code and plots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4521B-36C9-0FF0-EC4D-4501C20AD179}"/>
              </a:ext>
            </a:extLst>
          </p:cNvPr>
          <p:cNvSpPr txBox="1"/>
          <p:nvPr/>
        </p:nvSpPr>
        <p:spPr>
          <a:xfrm>
            <a:off x="705395" y="1600199"/>
            <a:ext cx="272360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distinguish 2 clusters: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pharma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technology/electronics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Institutes/law companies connect clusters</a:t>
            </a:r>
          </a:p>
        </p:txBody>
      </p:sp>
    </p:spTree>
    <p:extLst>
      <p:ext uri="{BB962C8B-B14F-4D97-AF65-F5344CB8AC3E}">
        <p14:creationId xmlns:p14="http://schemas.microsoft.com/office/powerpoint/2010/main" val="3997040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/>
              <a:t>Visualization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4521B-36C9-0FF0-EC4D-4501C20AD179}"/>
              </a:ext>
            </a:extLst>
          </p:cNvPr>
          <p:cNvSpPr txBox="1"/>
          <p:nvPr/>
        </p:nvSpPr>
        <p:spPr>
          <a:xfrm>
            <a:off x="331936" y="1574073"/>
            <a:ext cx="27236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the same clusters</a:t>
            </a:r>
          </a:p>
          <a:p>
            <a:endParaRPr lang="en-US" dirty="0"/>
          </a:p>
          <a:p>
            <a:r>
              <a:rPr lang="en-US" dirty="0"/>
              <a:t>+ counterclaims</a:t>
            </a:r>
            <a:endParaRPr lang="ru-RU" dirty="0"/>
          </a:p>
          <a:p>
            <a:endParaRPr lang="ru-RU" dirty="0"/>
          </a:p>
          <a:p>
            <a:r>
              <a:rPr lang="en-GB" dirty="0"/>
              <a:t>Relatively the same volume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3292C6-FC62-FB28-8839-4B30EE18C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090" y="0"/>
            <a:ext cx="6340151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A548A0-CB38-F2EC-3477-9BBF58CCD155}"/>
              </a:ext>
            </a:extLst>
          </p:cNvPr>
          <p:cNvSpPr txBox="1"/>
          <p:nvPr/>
        </p:nvSpPr>
        <p:spPr>
          <a:xfrm>
            <a:off x="97971" y="4698475"/>
            <a:ext cx="7478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4"/>
              </a:rPr>
              <a:t>Jupyter</a:t>
            </a:r>
            <a:r>
              <a:rPr lang="en-US" dirty="0">
                <a:hlinkClick r:id="rId4"/>
              </a:rPr>
              <a:t> notebook with the code and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57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/>
              <a:t>Visualization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4521B-36C9-0FF0-EC4D-4501C20AD179}"/>
              </a:ext>
            </a:extLst>
          </p:cNvPr>
          <p:cNvSpPr txBox="1"/>
          <p:nvPr/>
        </p:nvSpPr>
        <p:spPr>
          <a:xfrm>
            <a:off x="311700" y="1639387"/>
            <a:ext cx="27236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Bigger volume, we increased threshold for min degree</a:t>
            </a:r>
          </a:p>
          <a:p>
            <a:endParaRPr lang="en-GB" dirty="0"/>
          </a:p>
          <a:p>
            <a:r>
              <a:rPr lang="en-GB" dirty="0"/>
              <a:t>More licensing companies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CD762-F088-3DDA-C5A9-75F8EFD6C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49" y="0"/>
            <a:ext cx="6340151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A548A0-CB38-F2EC-3477-9BBF58CCD155}"/>
              </a:ext>
            </a:extLst>
          </p:cNvPr>
          <p:cNvSpPr txBox="1"/>
          <p:nvPr/>
        </p:nvSpPr>
        <p:spPr>
          <a:xfrm>
            <a:off x="97971" y="4698475"/>
            <a:ext cx="7478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4"/>
              </a:rPr>
              <a:t>Jupyter</a:t>
            </a:r>
            <a:r>
              <a:rPr lang="en-US" dirty="0">
                <a:hlinkClick r:id="rId4"/>
              </a:rPr>
              <a:t> notebook with the code and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371152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558</Words>
  <Application>Microsoft Office PowerPoint</Application>
  <PresentationFormat>On-screen Show (16:9)</PresentationFormat>
  <Paragraphs>75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Oswald</vt:lpstr>
      <vt:lpstr>Average</vt:lpstr>
      <vt:lpstr>Consolas</vt:lpstr>
      <vt:lpstr>Arial</vt:lpstr>
      <vt:lpstr>Slate</vt:lpstr>
      <vt:lpstr>Patent war dynamics Week 2.  Data filterting and network construction</vt:lpstr>
      <vt:lpstr>What does the data look like</vt:lpstr>
      <vt:lpstr>Problems with the data</vt:lpstr>
      <vt:lpstr>Merge possible duplicates (asserters and alleged infringers) </vt:lpstr>
      <vt:lpstr>Construct network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What next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Patent war dynamics</dc:title>
  <dc:creator>Stanislav Andreev</dc:creator>
  <cp:lastModifiedBy>Andreev Stanislav</cp:lastModifiedBy>
  <cp:revision>4</cp:revision>
  <dcterms:modified xsi:type="dcterms:W3CDTF">2024-03-22T00:51:33Z</dcterms:modified>
</cp:coreProperties>
</file>